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6" r:id="rId5"/>
    <p:sldId id="261" r:id="rId6"/>
    <p:sldId id="266" r:id="rId7"/>
    <p:sldId id="263" r:id="rId8"/>
    <p:sldId id="264" r:id="rId9"/>
    <p:sldId id="270" r:id="rId10"/>
    <p:sldId id="271" r:id="rId11"/>
    <p:sldId id="265" r:id="rId12"/>
    <p:sldId id="267" r:id="rId13"/>
    <p:sldId id="268" r:id="rId14"/>
    <p:sldId id="269" r:id="rId15"/>
    <p:sldId id="275" r:id="rId16"/>
    <p:sldId id="277" r:id="rId17"/>
    <p:sldId id="278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B88800"/>
    <a:srgbClr val="CC9900"/>
    <a:srgbClr val="363D48"/>
    <a:srgbClr val="4A5362"/>
    <a:srgbClr val="26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2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20" y="1168400"/>
            <a:ext cx="8006080" cy="319188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uk-UA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ЗВІТ ДИРЕКТОРА </a:t>
            </a:r>
            <a:b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ДНЗ «БРАЇЛІВСЬКИЙ ПРОФЕСІЙНИЙ ЛІЦЕЙ» </a:t>
            </a:r>
            <a:b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ЛИСАКА АНДРІЯ РОМАНОВИЧА</a:t>
            </a:r>
            <a:b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</a:br>
            <a:r>
              <a:rPr lang="uk-UA" sz="49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ЗА 2020-2021 НАВЧАЛЬНИЙ РІК</a:t>
            </a:r>
            <a:r>
              <a:rPr lang="uk-UA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49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УЧАСТЬ У КОНКУРСАХ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165224"/>
            <a:ext cx="9874680" cy="514667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Всеукраїнський конкурс «Вчитель року 2021»;</a:t>
            </a:r>
          </a:p>
          <a:p>
            <a:r>
              <a:rPr lang="uk-UA" dirty="0"/>
              <a:t>Всеукраїнський конкурс учнівської творчості, присвячений Шевченківським дням "Об'єднаймося ж, брати мої! </a:t>
            </a:r>
            <a:r>
              <a:rPr lang="uk-UA" sz="2400" dirty="0"/>
              <a:t>(нагороджені Дипломом І ступеня);</a:t>
            </a:r>
          </a:p>
          <a:p>
            <a:r>
              <a:rPr lang="uk-UA" dirty="0"/>
              <a:t>Обласний етап Всеукраїнської краєзнавчої експедиції "Моя батьківщина - Україна" </a:t>
            </a:r>
            <a:r>
              <a:rPr lang="uk-UA" sz="2400" dirty="0"/>
              <a:t>(нагороджені Дипломом І ступеня</a:t>
            </a:r>
            <a:r>
              <a:rPr lang="uk-UA" sz="2400" dirty="0" smtClean="0"/>
              <a:t>);</a:t>
            </a:r>
          </a:p>
          <a:p>
            <a:pPr fontAlgn="base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Обласний етап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Міжнародного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мовно-літературного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конкурсу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учнівської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студентської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молоді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імені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Тараса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Шевченка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нагороджені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Дипломом ІІІ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ступеня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fontAlgn="base"/>
            <a:r>
              <a:rPr lang="uk-UA" dirty="0"/>
              <a:t>Обласний конкурс «Калейдоскоп педагогічних ідей», номінація «Мій блог»;</a:t>
            </a:r>
          </a:p>
          <a:p>
            <a:pPr fontAlgn="base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Обласний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конкурс «ІКТ –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цікаво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талановито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креативно»,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номінації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«Методична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розробка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уроку з ІКТ», 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Методичні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рекомендації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вакористання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ІКТ в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освітньому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нагороджені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Дипломом ІІІ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ступеня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  <a:p>
            <a:pPr fontAlgn="base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Обласний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конкурс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буктрейлерів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сторінки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моєї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книги»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нагороджені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Дипломом та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Подякою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740"/>
          <a:stretch/>
        </p:blipFill>
        <p:spPr>
          <a:xfrm>
            <a:off x="10074921" y="3967955"/>
            <a:ext cx="1434239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80" y="1611310"/>
            <a:ext cx="1404541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88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25" y="69056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ВИХОВНІ ЗАХОДИ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7150"/>
            <a:ext cx="3299884" cy="2474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65" y="1239045"/>
            <a:ext cx="3534832" cy="2563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9" y="3979863"/>
            <a:ext cx="3295651" cy="2471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5" y="1394619"/>
            <a:ext cx="3569759" cy="2677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4071938"/>
            <a:ext cx="32512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1242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325168"/>
            <a:ext cx="10680700" cy="1325563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РОЗВИТОК </a:t>
            </a:r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МАТЕРІАЛЬНОЇ БАЗИ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558925"/>
            <a:ext cx="110871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Оновлено фойє </a:t>
            </a:r>
            <a:r>
              <a:rPr lang="uk-UA" dirty="0"/>
              <a:t>навчального </a:t>
            </a:r>
            <a:r>
              <a:rPr lang="uk-UA" dirty="0" smtClean="0"/>
              <a:t>закладу, встановлено енергозберігаючі </a:t>
            </a:r>
            <a:r>
              <a:rPr lang="uk-UA" dirty="0"/>
              <a:t>світильники, оздоблено стіни декоративною </a:t>
            </a:r>
            <a:r>
              <a:rPr lang="uk-UA" dirty="0" smtClean="0"/>
              <a:t>плиткою, </a:t>
            </a:r>
            <a:r>
              <a:rPr lang="uk-UA" dirty="0"/>
              <a:t>встановлено світлові покажчики аварійного виходу по ліцею, модернізовано систему </a:t>
            </a:r>
            <a:r>
              <a:rPr lang="uk-UA" dirty="0" smtClean="0"/>
              <a:t>опалення;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Облаштовано лабораторію за професією «Бармен; офіціант»;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2" y="3768938"/>
            <a:ext cx="3357405" cy="166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6" y="5157339"/>
            <a:ext cx="3063188" cy="15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96" y="3768938"/>
            <a:ext cx="3357004" cy="174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40" y="3878439"/>
            <a:ext cx="2240414" cy="223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32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2790424"/>
            <a:ext cx="2590800" cy="145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558925"/>
            <a:ext cx="95885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Для </a:t>
            </a:r>
            <a:r>
              <a:rPr lang="uk-UA" dirty="0"/>
              <a:t>безперебійного та якісного  теплопостачання їдальні та гуртожитку замінено  35 </a:t>
            </a:r>
            <a:r>
              <a:rPr lang="uk-UA" dirty="0" err="1"/>
              <a:t>м.п</a:t>
            </a:r>
            <a:r>
              <a:rPr lang="uk-UA" dirty="0"/>
              <a:t>  та утеплено 100 м </a:t>
            </a:r>
            <a:r>
              <a:rPr lang="uk-UA" dirty="0" smtClean="0"/>
              <a:t>теплотраси;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 гуртожитку </a:t>
            </a:r>
            <a:r>
              <a:rPr lang="uk-UA" dirty="0"/>
              <a:t>повністю замінено інженерні мережі (водопостачання та водовідведення</a:t>
            </a:r>
            <a:r>
              <a:rPr lang="uk-UA" dirty="0" smtClean="0"/>
              <a:t>), з 2 по </a:t>
            </a:r>
            <a:r>
              <a:rPr lang="uk-UA" dirty="0"/>
              <a:t>4 </a:t>
            </a:r>
            <a:r>
              <a:rPr lang="uk-UA" dirty="0" smtClean="0"/>
              <a:t>поверх проведено </a:t>
            </a:r>
            <a:r>
              <a:rPr lang="uk-UA" dirty="0"/>
              <a:t>повну модернізацію </a:t>
            </a:r>
            <a:r>
              <a:rPr lang="uk-UA" dirty="0" smtClean="0"/>
              <a:t>санвузлів (встановлення </a:t>
            </a:r>
            <a:r>
              <a:rPr lang="uk-UA" dirty="0"/>
              <a:t>умивальників та </a:t>
            </a:r>
            <a:r>
              <a:rPr lang="uk-UA" dirty="0" smtClean="0"/>
              <a:t>унітазів, оздоблення підлоги </a:t>
            </a:r>
            <a:r>
              <a:rPr lang="uk-UA" dirty="0"/>
              <a:t>та </a:t>
            </a:r>
            <a:r>
              <a:rPr lang="uk-UA" dirty="0" smtClean="0"/>
              <a:t>стін </a:t>
            </a:r>
            <a:r>
              <a:rPr lang="uk-UA" dirty="0"/>
              <a:t>керамічною </a:t>
            </a:r>
            <a:r>
              <a:rPr lang="uk-UA" dirty="0" smtClean="0"/>
              <a:t>плиткою);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Облаштовано кімнату для прийому </a:t>
            </a:r>
            <a:r>
              <a:rPr lang="uk-UA" dirty="0" smtClean="0"/>
              <a:t>їжі;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На 3та 4 поверхах по кімнатах та коридорі  </a:t>
            </a:r>
            <a:r>
              <a:rPr lang="uk-UA" dirty="0" smtClean="0"/>
              <a:t>гуртожитку  </a:t>
            </a:r>
            <a:r>
              <a:rPr lang="uk-UA" dirty="0"/>
              <a:t>замінено та встановлено  </a:t>
            </a:r>
            <a:r>
              <a:rPr lang="uk-UA" dirty="0" smtClean="0"/>
              <a:t>електропостачання з </a:t>
            </a:r>
            <a:r>
              <a:rPr lang="uk-UA" dirty="0"/>
              <a:t>дотриманням сучасних </a:t>
            </a:r>
            <a:r>
              <a:rPr lang="uk-UA" dirty="0" smtClean="0"/>
              <a:t>технологій;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398412"/>
            <a:ext cx="2843212" cy="158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70" y="327426"/>
            <a:ext cx="990685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-139700"/>
            <a:ext cx="10807700" cy="152082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РОЗВИТОК МАТЕРІАЛЬНОЇ БАЗИ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923925"/>
            <a:ext cx="11607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З метою покращення умов праці працівникам їдальні встановлено сучасний проточний </a:t>
            </a:r>
            <a:r>
              <a:rPr lang="uk-UA" dirty="0" smtClean="0"/>
              <a:t>водонагрівач;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Для розширення лабораторії кухарів – кондитерів змонтовано перегородку та встановлено керамічну плитку на підлогу, модернізовано систему </a:t>
            </a:r>
            <a:r>
              <a:rPr lang="uk-UA" dirty="0" smtClean="0"/>
              <a:t>опалення;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</a:t>
            </a:r>
            <a:r>
              <a:rPr lang="uk-UA" dirty="0" smtClean="0"/>
              <a:t>ідремонтовано </a:t>
            </a:r>
            <a:r>
              <a:rPr lang="uk-UA" dirty="0"/>
              <a:t>приміщення </a:t>
            </a:r>
            <a:r>
              <a:rPr lang="uk-UA" dirty="0" smtClean="0"/>
              <a:t>гаража;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парковій зоні встановлено 8 зон відпочинку з </a:t>
            </a:r>
            <a:r>
              <a:rPr lang="uk-UA" dirty="0" smtClean="0"/>
              <a:t>лавочками, </a:t>
            </a:r>
            <a:r>
              <a:rPr lang="uk-UA" dirty="0"/>
              <a:t>оздоблено плиткою паркову  </a:t>
            </a:r>
            <a:r>
              <a:rPr lang="uk-UA" dirty="0" smtClean="0"/>
              <a:t>доріжку</a:t>
            </a: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0" y="4458470"/>
            <a:ext cx="3763995" cy="201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40" y="4458470"/>
            <a:ext cx="3385632" cy="201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675" y="4458470"/>
            <a:ext cx="3229025" cy="201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92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КОШТОРИС 2020 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20825"/>
            <a:ext cx="11442700" cy="4351338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/>
              <a:t>Зарплата -</a:t>
            </a:r>
            <a:r>
              <a:rPr lang="uk-UA" dirty="0" smtClean="0"/>
              <a:t>8300700 </a:t>
            </a:r>
            <a:r>
              <a:rPr lang="uk-UA" dirty="0"/>
              <a:t>грн.</a:t>
            </a:r>
          </a:p>
          <a:p>
            <a:r>
              <a:rPr lang="uk-UA" dirty="0"/>
              <a:t>Нарахування -</a:t>
            </a:r>
            <a:r>
              <a:rPr lang="uk-UA" dirty="0" smtClean="0"/>
              <a:t>1810000 </a:t>
            </a:r>
            <a:r>
              <a:rPr lang="uk-UA" dirty="0"/>
              <a:t>грн.</a:t>
            </a:r>
          </a:p>
          <a:p>
            <a:r>
              <a:rPr lang="uk-UA" dirty="0"/>
              <a:t>Предмети , матеріали -</a:t>
            </a:r>
            <a:r>
              <a:rPr lang="uk-UA" dirty="0" smtClean="0"/>
              <a:t>246300 </a:t>
            </a:r>
            <a:r>
              <a:rPr lang="uk-UA" dirty="0"/>
              <a:t>грн.</a:t>
            </a:r>
          </a:p>
          <a:p>
            <a:r>
              <a:rPr lang="uk-UA" dirty="0"/>
              <a:t>Медикаменти -</a:t>
            </a:r>
            <a:r>
              <a:rPr lang="uk-UA" dirty="0" smtClean="0"/>
              <a:t>5500 </a:t>
            </a:r>
            <a:r>
              <a:rPr lang="uk-UA" dirty="0"/>
              <a:t>грн.</a:t>
            </a:r>
          </a:p>
          <a:p>
            <a:r>
              <a:rPr lang="uk-UA" dirty="0"/>
              <a:t>Харчування </a:t>
            </a:r>
            <a:r>
              <a:rPr lang="uk-UA" dirty="0" smtClean="0"/>
              <a:t>– 171500 </a:t>
            </a:r>
            <a:r>
              <a:rPr lang="uk-UA" dirty="0"/>
              <a:t>грн.</a:t>
            </a:r>
          </a:p>
          <a:p>
            <a:r>
              <a:rPr lang="uk-UA" dirty="0"/>
              <a:t>Оплата послуг -  </a:t>
            </a:r>
            <a:r>
              <a:rPr lang="uk-UA" dirty="0" smtClean="0"/>
              <a:t>95300 </a:t>
            </a:r>
            <a:r>
              <a:rPr lang="uk-UA" dirty="0"/>
              <a:t>грн.</a:t>
            </a:r>
          </a:p>
          <a:p>
            <a:r>
              <a:rPr lang="uk-UA" dirty="0"/>
              <a:t>Відрядні -</a:t>
            </a:r>
            <a:r>
              <a:rPr lang="uk-UA" dirty="0" smtClean="0"/>
              <a:t>10500 </a:t>
            </a:r>
            <a:r>
              <a:rPr lang="uk-UA" dirty="0"/>
              <a:t>грн.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Електроенергія </a:t>
            </a:r>
            <a:r>
              <a:rPr lang="uk-UA" dirty="0"/>
              <a:t>-</a:t>
            </a:r>
            <a:r>
              <a:rPr lang="uk-UA" dirty="0" smtClean="0"/>
              <a:t>172000 </a:t>
            </a:r>
            <a:r>
              <a:rPr lang="uk-UA" dirty="0"/>
              <a:t>грн.</a:t>
            </a:r>
            <a:r>
              <a:rPr lang="uk-UA" dirty="0" smtClean="0"/>
              <a:t> </a:t>
            </a:r>
            <a:endParaRPr lang="uk-UA" dirty="0"/>
          </a:p>
          <a:p>
            <a:r>
              <a:rPr lang="uk-UA" dirty="0"/>
              <a:t>Газ -</a:t>
            </a:r>
            <a:r>
              <a:rPr lang="uk-UA" dirty="0" smtClean="0"/>
              <a:t>256100 </a:t>
            </a:r>
            <a:r>
              <a:rPr lang="uk-UA" dirty="0"/>
              <a:t>грн.</a:t>
            </a:r>
          </a:p>
          <a:p>
            <a:r>
              <a:rPr lang="uk-UA" dirty="0"/>
              <a:t>Вугілля -</a:t>
            </a:r>
            <a:r>
              <a:rPr lang="uk-UA" dirty="0" smtClean="0"/>
              <a:t>325000 </a:t>
            </a:r>
            <a:r>
              <a:rPr lang="uk-UA" dirty="0"/>
              <a:t>грн.</a:t>
            </a:r>
          </a:p>
          <a:p>
            <a:r>
              <a:rPr lang="uk-UA" dirty="0"/>
              <a:t>Курси </a:t>
            </a:r>
            <a:r>
              <a:rPr lang="uk-UA" dirty="0" smtClean="0"/>
              <a:t>– 15800 </a:t>
            </a:r>
            <a:r>
              <a:rPr lang="uk-UA" dirty="0"/>
              <a:t>грн.</a:t>
            </a:r>
          </a:p>
          <a:p>
            <a:r>
              <a:rPr lang="uk-UA" dirty="0" smtClean="0"/>
              <a:t>Стипендія </a:t>
            </a:r>
            <a:r>
              <a:rPr lang="uk-UA" dirty="0"/>
              <a:t>-</a:t>
            </a:r>
            <a:r>
              <a:rPr lang="uk-UA" dirty="0" smtClean="0"/>
              <a:t>915000 </a:t>
            </a:r>
            <a:r>
              <a:rPr lang="uk-UA" dirty="0"/>
              <a:t>грн.</a:t>
            </a:r>
          </a:p>
          <a:p>
            <a:r>
              <a:rPr lang="uk-UA" dirty="0"/>
              <a:t>Допомога при працевлаштуванні -37900 грн.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654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ВИКОНАННЯ КОШТОРИСУ ЗА 2021 </a:t>
            </a:r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533525"/>
            <a:ext cx="11658600" cy="4351338"/>
          </a:xfrm>
        </p:spPr>
        <p:txBody>
          <a:bodyPr numCol="2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 ФОНД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Зарплата - 1962785,56 грн. 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Нарахування на зарплату -426319,80 грн.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Харчування -827,50 грн.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Послуги -6663,78 грн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.-(Заборгованість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-745,76 грн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Електрична енергія -1243129,21 грн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Курси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- 3496,40 грн. оплата боргу минулого року.7111 грн . 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борг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2021 рік.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Стипендія -334757 грн.   </a:t>
            </a:r>
          </a:p>
          <a:p>
            <a:pPr>
              <a:lnSpc>
                <a:spcPct val="11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958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8500" cy="1325563"/>
          </a:xfrm>
        </p:spPr>
        <p:txBody>
          <a:bodyPr/>
          <a:lstStyle/>
          <a:p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ВИКОНАННЯ КОШТОРИСУ ЗА 2021 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8200" cy="435133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Освітня субвенція </a:t>
            </a:r>
            <a:endParaRPr lang="uk-UA" b="1" dirty="0" smtClean="0"/>
          </a:p>
          <a:p>
            <a:r>
              <a:rPr lang="ru-RU" dirty="0"/>
              <a:t>Зарплата – </a:t>
            </a:r>
            <a:r>
              <a:rPr lang="uk-UA" dirty="0"/>
              <a:t>489834,92</a:t>
            </a:r>
            <a:r>
              <a:rPr lang="ru-RU" dirty="0"/>
              <a:t> грн. </a:t>
            </a:r>
            <a:endParaRPr lang="ru-RU" dirty="0" smtClean="0"/>
          </a:p>
          <a:p>
            <a:r>
              <a:rPr lang="uk-UA" dirty="0" smtClean="0"/>
              <a:t>Економія </a:t>
            </a:r>
            <a:r>
              <a:rPr lang="uk-UA" dirty="0"/>
              <a:t>-200000 грн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Доходи спец фонду </a:t>
            </a:r>
            <a:r>
              <a:rPr lang="uk-UA" dirty="0" smtClean="0"/>
              <a:t>- </a:t>
            </a:r>
            <a:r>
              <a:rPr lang="uk-UA" b="1" dirty="0" smtClean="0"/>
              <a:t>140000 </a:t>
            </a:r>
            <a:r>
              <a:rPr lang="uk-UA" b="1" dirty="0"/>
              <a:t>грн</a:t>
            </a:r>
            <a:endParaRPr lang="uk-UA" dirty="0"/>
          </a:p>
          <a:p>
            <a:r>
              <a:rPr lang="uk-UA" dirty="0" smtClean="0"/>
              <a:t>Витрати - 126077 </a:t>
            </a:r>
            <a:r>
              <a:rPr lang="uk-UA" dirty="0"/>
              <a:t>грн.</a:t>
            </a:r>
          </a:p>
          <a:p>
            <a:r>
              <a:rPr lang="uk-UA" dirty="0"/>
              <a:t>Залишок </a:t>
            </a:r>
            <a:r>
              <a:rPr lang="uk-UA" dirty="0" smtClean="0"/>
              <a:t>- 23241 </a:t>
            </a:r>
            <a:r>
              <a:rPr lang="uk-UA" dirty="0"/>
              <a:t>грн.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 smtClean="0"/>
          </a:p>
          <a:p>
            <a:r>
              <a:rPr lang="uk-UA" dirty="0" smtClean="0"/>
              <a:t>Нарахування </a:t>
            </a:r>
            <a:r>
              <a:rPr lang="uk-UA" dirty="0"/>
              <a:t>на зарплату -111742,33  грн. </a:t>
            </a:r>
            <a:endParaRPr lang="uk-UA" dirty="0" smtClean="0"/>
          </a:p>
          <a:p>
            <a:r>
              <a:rPr lang="uk-UA" dirty="0" smtClean="0"/>
              <a:t>Економія -</a:t>
            </a:r>
            <a:r>
              <a:rPr lang="uk-UA" dirty="0"/>
              <a:t>3</a:t>
            </a:r>
            <a:r>
              <a:rPr lang="uk-UA" dirty="0" smtClean="0"/>
              <a:t>0000 </a:t>
            </a:r>
            <a:r>
              <a:rPr lang="uk-UA" dirty="0"/>
              <a:t>грн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036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337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ФІНАНСОВІ РЕЗУЛЬТАТИ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358900"/>
            <a:ext cx="11836400" cy="4818063"/>
          </a:xfrm>
        </p:spPr>
        <p:txBody>
          <a:bodyPr numCol="2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/>
              <a:t>Інформація 2020 рік</a:t>
            </a:r>
            <a:endParaRPr lang="uk-UA" dirty="0"/>
          </a:p>
          <a:p>
            <a:r>
              <a:rPr lang="uk-UA" dirty="0"/>
              <a:t>Капітальні видатки -800000,00 грн.</a:t>
            </a:r>
          </a:p>
          <a:p>
            <a:r>
              <a:rPr lang="uk-UA" dirty="0"/>
              <a:t>Благодійна допомога -260166 грн.</a:t>
            </a:r>
          </a:p>
          <a:p>
            <a:r>
              <a:rPr lang="uk-UA" dirty="0"/>
              <a:t>Гранти -20000,00 грн.</a:t>
            </a:r>
          </a:p>
          <a:p>
            <a:r>
              <a:rPr lang="uk-UA" dirty="0"/>
              <a:t>Доходи спеціального фонду -128563,77 грн.</a:t>
            </a:r>
          </a:p>
          <a:p>
            <a:r>
              <a:rPr lang="uk-UA" dirty="0"/>
              <a:t>Видатки спец. Фонду - </a:t>
            </a:r>
            <a:r>
              <a:rPr lang="uk-UA" dirty="0" smtClean="0"/>
              <a:t>144459,79грн.</a:t>
            </a:r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b="1" dirty="0" smtClean="0"/>
              <a:t>Середня </a:t>
            </a:r>
            <a:r>
              <a:rPr lang="uk-UA" b="1" dirty="0"/>
              <a:t>зарплата :</a:t>
            </a:r>
            <a:endParaRPr lang="uk-UA" dirty="0"/>
          </a:p>
          <a:p>
            <a:r>
              <a:rPr lang="uk-UA" dirty="0"/>
              <a:t>Майстри  -</a:t>
            </a:r>
            <a:r>
              <a:rPr lang="uk-UA" dirty="0" smtClean="0"/>
              <a:t>11900 грн.</a:t>
            </a:r>
            <a:endParaRPr lang="uk-UA" dirty="0"/>
          </a:p>
          <a:p>
            <a:r>
              <a:rPr lang="uk-UA" dirty="0"/>
              <a:t>Пед. працівники </a:t>
            </a:r>
            <a:r>
              <a:rPr lang="uk-UA" dirty="0" smtClean="0"/>
              <a:t>12900 </a:t>
            </a:r>
            <a:r>
              <a:rPr lang="uk-UA" dirty="0"/>
              <a:t>грн.</a:t>
            </a:r>
          </a:p>
          <a:p>
            <a:r>
              <a:rPr lang="uk-UA" dirty="0"/>
              <a:t>Технічний персонал </a:t>
            </a:r>
            <a:r>
              <a:rPr lang="uk-UA" dirty="0" smtClean="0"/>
              <a:t>6000 </a:t>
            </a:r>
            <a:r>
              <a:rPr lang="uk-UA" dirty="0"/>
              <a:t>грн.</a:t>
            </a:r>
          </a:p>
          <a:p>
            <a:r>
              <a:rPr lang="uk-UA" b="1" dirty="0"/>
              <a:t>Харчування </a:t>
            </a:r>
            <a:endParaRPr lang="uk-UA" dirty="0"/>
          </a:p>
          <a:p>
            <a:r>
              <a:rPr lang="uk-UA" dirty="0"/>
              <a:t>Пільгова категорія 12 чол.-32,10  грн. (державні)</a:t>
            </a:r>
          </a:p>
          <a:p>
            <a:r>
              <a:rPr lang="uk-UA" dirty="0"/>
              <a:t>Спеціальний фонд 42 </a:t>
            </a:r>
            <a:r>
              <a:rPr lang="uk-UA" dirty="0" err="1"/>
              <a:t>чол</a:t>
            </a:r>
            <a:r>
              <a:rPr lang="uk-UA" dirty="0"/>
              <a:t> -19,50 грн. (власні)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589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26384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+mj-ea"/>
                <a:cs typeface="+mj-cs"/>
              </a:rPr>
              <a:t>ДЯКУЮ ЗА УВАГУ!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197151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336600">
                <a:alpha val="40000"/>
              </a:srgb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КОНТИНГЕНТ </a:t>
            </a:r>
            <a:endParaRPr lang="uk-UA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20320"/>
              </p:ext>
            </p:extLst>
          </p:nvPr>
        </p:nvGraphicFramePr>
        <p:xfrm>
          <a:off x="1098550" y="1974850"/>
          <a:ext cx="99949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Документ" r:id="rId4" imgW="9994529" imgH="2906445" progId="Word.Document.12">
                  <p:embed/>
                </p:oleObj>
              </mc:Choice>
              <mc:Fallback>
                <p:oleObj name="Документ" r:id="rId4" imgW="9994529" imgH="2906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550" y="1974850"/>
                        <a:ext cx="9994900" cy="2906713"/>
                      </a:xfrm>
                      <a:prstGeom prst="rect">
                        <a:avLst/>
                      </a:prstGeom>
                      <a:ln w="571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402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chemeClr val="accent6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uk-UA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КОНТИНГЕНТ </a:t>
            </a:r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ЗА ПРОФЕСІЯМИ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74929"/>
              </p:ext>
            </p:extLst>
          </p:nvPr>
        </p:nvGraphicFramePr>
        <p:xfrm>
          <a:off x="1400175" y="2054225"/>
          <a:ext cx="93916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Документ" r:id="rId4" imgW="9392093" imgH="2745675" progId="Word.Document.12">
                  <p:embed/>
                </p:oleObj>
              </mc:Choice>
              <mc:Fallback>
                <p:oleObj name="Документ" r:id="rId4" imgW="9392093" imgH="2745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0175" y="2054225"/>
                        <a:ext cx="9391650" cy="2746375"/>
                      </a:xfrm>
                      <a:prstGeom prst="rect">
                        <a:avLst/>
                      </a:prstGeom>
                      <a:ln w="571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016500"/>
            <a:ext cx="1019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Протягом навчального року випуск склав 61 здобувач </a:t>
            </a:r>
            <a:r>
              <a:rPr lang="uk-UA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освіти, </a:t>
            </a:r>
          </a:p>
          <a:p>
            <a:pPr algn="ctr"/>
            <a:r>
              <a:rPr lang="uk-UA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 </a:t>
            </a:r>
            <a:r>
              <a:rPr lang="uk-UA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них закінчили навчальний заклад з дипломом з відзнакою </a:t>
            </a:r>
            <a:endParaRPr lang="uk-UA" sz="2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uk-UA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8 </a:t>
            </a:r>
            <a:r>
              <a:rPr lang="uk-UA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здобувачів освіти.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0634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ПЛАН НАБОРУ НА 2021 -2022 </a:t>
            </a:r>
            <a:r>
              <a:rPr lang="uk-UA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н.р</a:t>
            </a:r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400"/>
            <a:ext cx="11201400" cy="46275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Доведений план регіонального замовлення підготовки кваліфікованих робітників на 2021 -2022 </a:t>
            </a:r>
            <a:r>
              <a:rPr lang="uk-UA" dirty="0" err="1" smtClean="0"/>
              <a:t>н.р</a:t>
            </a:r>
            <a:r>
              <a:rPr lang="uk-UA" dirty="0" smtClean="0"/>
              <a:t>.:</a:t>
            </a:r>
          </a:p>
          <a:p>
            <a:pPr marL="0" indent="0" algn="ctr">
              <a:buNone/>
            </a:pP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Офісний службовець (бухгалтерія); оператор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ютерного</a:t>
            </a:r>
            <a:r>
              <a:rPr lang="uk-UA" sz="2400" dirty="0" smtClean="0"/>
              <a:t> набору</a:t>
            </a:r>
            <a:r>
              <a:rPr lang="en-US" sz="2400" dirty="0" smtClean="0"/>
              <a:t> – </a:t>
            </a:r>
            <a:r>
              <a:rPr lang="en-US" sz="2400" b="1" dirty="0" smtClean="0"/>
              <a:t>25 </a:t>
            </a:r>
            <a:r>
              <a:rPr lang="uk-UA" sz="2400" b="1" dirty="0" smtClean="0"/>
              <a:t>ос.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Кухар; кондитер – </a:t>
            </a:r>
            <a:r>
              <a:rPr lang="uk-UA" sz="2400" b="1" dirty="0" smtClean="0"/>
              <a:t>25 ос.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Слюсар-електромонтажник; водій автотранспортних засобів категорії «С» - </a:t>
            </a:r>
            <a:r>
              <a:rPr lang="uk-UA" sz="2400" b="1" dirty="0" smtClean="0"/>
              <a:t>25 ос.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Слюсар з ремонту колісних транспортних засобів; </a:t>
            </a:r>
            <a:r>
              <a:rPr lang="uk-UA" sz="2400" dirty="0"/>
              <a:t>водій автотранспортних засобів категорії «С» </a:t>
            </a:r>
            <a:r>
              <a:rPr lang="uk-UA" sz="2400" dirty="0" smtClean="0"/>
              <a:t> - </a:t>
            </a:r>
            <a:r>
              <a:rPr lang="uk-UA" sz="2400" b="1" dirty="0" smtClean="0"/>
              <a:t>25 ос.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5481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ЛІЦЕНЗУВАННЯ НОВИХ ПРОФЕСІЙ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 професії  «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Нянька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», «Соціальний робітник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</a:t>
            </a:r>
            <a:r>
              <a:rPr lang="uk-UA" dirty="0" smtClean="0"/>
              <a:t> розроблено </a:t>
            </a:r>
            <a:r>
              <a:rPr lang="uk-UA" dirty="0"/>
              <a:t>план освітнього </a:t>
            </a:r>
            <a:r>
              <a:rPr lang="uk-UA" dirty="0" smtClean="0"/>
              <a:t>процесу;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розроблено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плануючу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документацію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навчальні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та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поурочні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п</a:t>
            </a:r>
            <a:r>
              <a:rPr lang="uk-UA" dirty="0" err="1" smtClean="0"/>
              <a:t>ідготовлено</a:t>
            </a:r>
            <a:r>
              <a:rPr lang="uk-UA" dirty="0" smtClean="0"/>
              <a:t> </a:t>
            </a:r>
            <a:r>
              <a:rPr lang="uk-UA" dirty="0"/>
              <a:t>інформацію про  кадровий склад освітнього процесу з професії « нянька</a:t>
            </a:r>
            <a:r>
              <a:rPr lang="uk-UA" dirty="0" smtClean="0"/>
              <a:t>»;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підшукується  </a:t>
            </a:r>
            <a:r>
              <a:rPr lang="uk-UA" dirty="0"/>
              <a:t>кадровий склад для підготовки здобувачів освіти з професії соціальний </a:t>
            </a:r>
            <a:r>
              <a:rPr lang="uk-UA" dirty="0" smtClean="0"/>
              <a:t>робітник;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</a:t>
            </a:r>
            <a:r>
              <a:rPr lang="uk-UA" dirty="0"/>
              <a:t>г</a:t>
            </a:r>
            <a:r>
              <a:rPr lang="uk-UA" dirty="0" smtClean="0"/>
              <a:t>отується </a:t>
            </a:r>
            <a:r>
              <a:rPr lang="uk-UA" dirty="0"/>
              <a:t>виділення приміщень для   створення навчальних лабораторій та кабінетів та їх облаштування  обов’язковими  засобами навчання  та навчальною літературою за даними професіями відповідно до </a:t>
            </a:r>
            <a:r>
              <a:rPr lang="uk-UA" dirty="0" smtClean="0"/>
              <a:t>переліку.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</a:t>
            </a:r>
            <a:endParaRPr lang="uk-UA" dirty="0"/>
          </a:p>
          <a:p>
            <a:pPr marL="0" indent="0">
              <a:buNone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4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365125"/>
            <a:ext cx="109855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ОРГАНІЗАЦІЯ ВИРОБНИЧОЇ ПРАКТИКИ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0" y="2016125"/>
            <a:ext cx="9220200" cy="4351338"/>
          </a:xfrm>
        </p:spPr>
        <p:txBody>
          <a:bodyPr/>
          <a:lstStyle/>
          <a:p>
            <a:r>
              <a:rPr lang="uk-UA" dirty="0" smtClean="0"/>
              <a:t>На протязі 2020-2021 навчального року здобувачі освіти мали можливість проходити виробничу практику на 32 підприємствах.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b="1" i="1" dirty="0" smtClean="0"/>
              <a:t>Проблема – безоплатність виробничої практики!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711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ПІДВИЩЕННЯ КВАЛІФІКАЦІЇ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600200"/>
            <a:ext cx="11404600" cy="45767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dirty="0" smtClean="0"/>
              <a:t>На базі Навчально-методичного центру професійно-технічної освіти пройшли курси підвищення кваліфікації 10 педагогічних працівників, серед яких - 7 викладачів загальноосвітніх дисциплін та викладачів професійної підготовки, 3 майстри виробничого навчання.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 smtClean="0"/>
          </a:p>
          <a:p>
            <a:pPr algn="just">
              <a:spcBef>
                <a:spcPts val="0"/>
              </a:spcBef>
            </a:pPr>
            <a:r>
              <a:rPr lang="uk-UA" dirty="0"/>
              <a:t>На базі Навчально-методичного центру цивільного захисту та безпеки життєдіяльності Вінницькій області </a:t>
            </a:r>
            <a:r>
              <a:rPr lang="uk-UA" dirty="0" smtClean="0"/>
              <a:t>- навчання з питань пожежної безпеки пройшли 10 осіб.</a:t>
            </a:r>
          </a:p>
          <a:p>
            <a:pPr>
              <a:spcBef>
                <a:spcPts val="0"/>
              </a:spcBef>
            </a:pPr>
            <a:endParaRPr lang="uk-UA" dirty="0"/>
          </a:p>
          <a:p>
            <a:pPr algn="just">
              <a:spcBef>
                <a:spcPts val="0"/>
              </a:spcBef>
            </a:pPr>
            <a:r>
              <a:rPr lang="uk-UA" dirty="0" smtClean="0"/>
              <a:t>На базі КЗВО «Вінницька академія неперервної освіти» - 2 педагогічних працівники (практичний психолог та соціальний педагог).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358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271462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АТЕСТАЦІЯ ПЕДАГОГІЧНИХ ПРАЦІВНИКІВ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597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поточному навчальному році атестувалися 8 педагогічних працівників, з них: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b="1" dirty="0" smtClean="0"/>
              <a:t>3</a:t>
            </a:r>
            <a:r>
              <a:rPr lang="uk-UA" dirty="0" smtClean="0"/>
              <a:t> педагогічним працівникам встановлено кваліфікаційну категорію «спеціаліст ІІ категорії»;</a:t>
            </a:r>
          </a:p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b="1" dirty="0" smtClean="0"/>
              <a:t>2 </a:t>
            </a:r>
            <a:r>
              <a:rPr lang="uk-UA" dirty="0" smtClean="0"/>
              <a:t>педагогічним працівникам встановлено кваліфікаційну категорію «спеціаліст вищої категорії»;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b="1" dirty="0" smtClean="0"/>
              <a:t>1 </a:t>
            </a:r>
            <a:r>
              <a:rPr lang="uk-UA" dirty="0" smtClean="0"/>
              <a:t>педагогічному працівнику підтверджено кваліфікаційну </a:t>
            </a:r>
            <a:r>
              <a:rPr lang="uk-UA" dirty="0"/>
              <a:t>категорію «спеціаліст вищої категорії</a:t>
            </a:r>
            <a:r>
              <a:rPr lang="uk-UA" dirty="0" smtClean="0"/>
              <a:t>» та встановлено педагогічне звання «викладач-методист»;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b="1" dirty="0"/>
              <a:t>2 </a:t>
            </a:r>
            <a:r>
              <a:rPr lang="uk-UA" dirty="0"/>
              <a:t>педагогічним працівникам </a:t>
            </a:r>
            <a:r>
              <a:rPr lang="uk-UA" dirty="0" smtClean="0"/>
              <a:t>підтверджено </a:t>
            </a:r>
            <a:r>
              <a:rPr lang="uk-UA" dirty="0"/>
              <a:t>кваліфікаційну категорію «спеціаліст вищої категорії</a:t>
            </a:r>
            <a:r>
              <a:rPr lang="uk-UA" dirty="0" smtClean="0"/>
              <a:t>» та підтверджено педагогічне звання «старший викладач».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</a:t>
            </a:r>
            <a:endParaRPr lang="uk-UA" b="1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72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2224"/>
            <a:ext cx="109601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УЧАСТЬ У КОНКУРСАХ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49312"/>
            <a:ext cx="11404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XII </a:t>
            </a:r>
            <a:r>
              <a:rPr lang="uk-UA" dirty="0" smtClean="0"/>
              <a:t>Міжнародна виставка «</a:t>
            </a:r>
            <a:r>
              <a:rPr lang="uk-UA" dirty="0" err="1" smtClean="0"/>
              <a:t>Інноватика</a:t>
            </a:r>
            <a:r>
              <a:rPr lang="uk-UA" dirty="0" smtClean="0"/>
              <a:t> в сучасній освіті» </a:t>
            </a:r>
            <a:r>
              <a:rPr lang="uk-UA" sz="2400" dirty="0" smtClean="0"/>
              <a:t>(нагороджені Дипломом «За презентацію досягнень і упровадження інновацій в освітній процес»);</a:t>
            </a:r>
          </a:p>
          <a:p>
            <a:r>
              <a:rPr lang="en-US" dirty="0"/>
              <a:t>XII </a:t>
            </a:r>
            <a:r>
              <a:rPr lang="uk-UA" dirty="0"/>
              <a:t>Міжнародна виставка </a:t>
            </a:r>
            <a:r>
              <a:rPr lang="uk-UA" dirty="0" smtClean="0"/>
              <a:t>«Сучасні заклади освіти – 2021» </a:t>
            </a:r>
            <a:r>
              <a:rPr lang="uk-UA" sz="2400" dirty="0" smtClean="0"/>
              <a:t>(нагороджені Дипломом «За активну участь і професійну презентацію освітніх і наукових досягнень»);</a:t>
            </a:r>
          </a:p>
          <a:p>
            <a:r>
              <a:rPr lang="ru-RU" dirty="0" smtClean="0">
                <a:solidFill>
                  <a:srgbClr val="333333"/>
                </a:solidFill>
              </a:rPr>
              <a:t>Участь у </a:t>
            </a:r>
            <a:r>
              <a:rPr lang="ru-RU" dirty="0" err="1" smtClean="0">
                <a:solidFill>
                  <a:srgbClr val="333333"/>
                </a:solidFill>
              </a:rPr>
              <a:t>конкурсі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грантів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обласної</a:t>
            </a:r>
            <a:r>
              <a:rPr lang="ru-RU" dirty="0">
                <a:solidFill>
                  <a:srgbClr val="333333"/>
                </a:solidFill>
              </a:rPr>
              <a:t> Ради та </a:t>
            </a:r>
            <a:r>
              <a:rPr lang="ru-RU" dirty="0" err="1">
                <a:solidFill>
                  <a:srgbClr val="333333"/>
                </a:solidFill>
              </a:rPr>
              <a:t>обласної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державної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адміністрації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серед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err="1">
                <a:solidFill>
                  <a:srgbClr val="333333"/>
                </a:solidFill>
              </a:rPr>
              <a:t>закладів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 smtClean="0">
                <a:solidFill>
                  <a:srgbClr val="333333"/>
                </a:solidFill>
              </a:rPr>
              <a:t>освіти </a:t>
            </a:r>
            <a:r>
              <a:rPr lang="ru-RU" sz="2400" dirty="0" smtClean="0">
                <a:solidFill>
                  <a:srgbClr val="333333"/>
                </a:solidFill>
              </a:rPr>
              <a:t>(ІІ </a:t>
            </a:r>
            <a:r>
              <a:rPr lang="ru-RU" sz="2400" dirty="0" err="1" smtClean="0">
                <a:solidFill>
                  <a:srgbClr val="333333"/>
                </a:solidFill>
              </a:rPr>
              <a:t>місце</a:t>
            </a:r>
            <a:r>
              <a:rPr lang="ru-RU" dirty="0" smtClean="0">
                <a:solidFill>
                  <a:srgbClr val="333333"/>
                </a:solidFill>
              </a:rPr>
              <a:t>);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r="4024" b="5117"/>
          <a:stretch/>
        </p:blipFill>
        <p:spPr>
          <a:xfrm rot="10800000">
            <a:off x="4867121" y="4586142"/>
            <a:ext cx="2737158" cy="198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 r="2344"/>
          <a:stretch/>
        </p:blipFill>
        <p:spPr>
          <a:xfrm>
            <a:off x="2080892" y="4082041"/>
            <a:ext cx="1785010" cy="248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b="5970"/>
          <a:stretch/>
        </p:blipFill>
        <p:spPr>
          <a:xfrm rot="5400000">
            <a:off x="8317714" y="4427901"/>
            <a:ext cx="2488771" cy="179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94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988</Words>
  <Application>Microsoft Office PowerPoint</Application>
  <PresentationFormat>Произвольный</PresentationFormat>
  <Paragraphs>125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 ЗВІТ ДИРЕКТОРА  ДНЗ «БРАЇЛІВСЬКИЙ ПРОФЕСІЙНИЙ ЛІЦЕЙ»  ЛИСАКА АНДРІЯ РОМАНОВИЧА ЗА 2020-2021 НАВЧАЛЬНИЙ РІК </vt:lpstr>
      <vt:lpstr>КОНТИНГЕНТ </vt:lpstr>
      <vt:lpstr>КОНТИНГЕНТ ЗА ПРОФЕСІЯМИ</vt:lpstr>
      <vt:lpstr>ПЛАН НАБОРУ НА 2021 -2022 н.р.</vt:lpstr>
      <vt:lpstr>ЛІЦЕНЗУВАННЯ НОВИХ ПРОФЕСІЙ</vt:lpstr>
      <vt:lpstr>ОРГАНІЗАЦІЯ ВИРОБНИЧОЇ ПРАКТИКИ </vt:lpstr>
      <vt:lpstr>ПІДВИЩЕННЯ КВАЛІФІКАЦІЇ</vt:lpstr>
      <vt:lpstr>АТЕСТАЦІЯ ПЕДАГОГІЧНИХ ПРАЦІВНИКІВ</vt:lpstr>
      <vt:lpstr> УЧАСТЬ У КОНКУРСАХ</vt:lpstr>
      <vt:lpstr>УЧАСТЬ У КОНКУРСАХ</vt:lpstr>
      <vt:lpstr>ВИХОВНІ ЗАХОДИ</vt:lpstr>
      <vt:lpstr>РОЗВИТОК МАТЕРІАЛЬНОЇ БАЗИ</vt:lpstr>
      <vt:lpstr>Презентация PowerPoint</vt:lpstr>
      <vt:lpstr>РОЗВИТОК МАТЕРІАЛЬНОЇ БАЗИ</vt:lpstr>
      <vt:lpstr>КОШТОРИС 2020 р.</vt:lpstr>
      <vt:lpstr>ВИКОНАННЯ КОШТОРИСУ ЗА 2021 р.</vt:lpstr>
      <vt:lpstr>ВИКОНАННЯ КОШТОРИСУ ЗА 2021 р.</vt:lpstr>
      <vt:lpstr>ФІНАНСОВІ РЕЗУЛЬТАТИ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навчальна частина</cp:lastModifiedBy>
  <cp:revision>110</cp:revision>
  <dcterms:created xsi:type="dcterms:W3CDTF">2021-04-14T06:25:05Z</dcterms:created>
  <dcterms:modified xsi:type="dcterms:W3CDTF">2021-07-01T10:52:08Z</dcterms:modified>
</cp:coreProperties>
</file>